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96" y="5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19342C-21A8-34E4-AF7B-AF5221565675}"/>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588623F3-8824-CC53-1AED-3E212A35E18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F42DEB1B-2A1C-A680-FEA2-8C34EA925979}"/>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5" name="Marcador de pie de página 4">
            <a:extLst>
              <a:ext uri="{FF2B5EF4-FFF2-40B4-BE49-F238E27FC236}">
                <a16:creationId xmlns:a16="http://schemas.microsoft.com/office/drawing/2014/main" id="{1F761028-3E2A-D7B9-6A9E-982F5BCDBC03}"/>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CBEB3F4-3A10-5658-DD9C-20BDCFCAB1C5}"/>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17507696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748317-75F7-0007-3F00-8141A9B44BBD}"/>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FF5BF236-3C74-D301-0695-FB8F82415D6E}"/>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C9A397E2-E9E0-64FF-2474-2782AFF9A172}"/>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5" name="Marcador de pie de página 4">
            <a:extLst>
              <a:ext uri="{FF2B5EF4-FFF2-40B4-BE49-F238E27FC236}">
                <a16:creationId xmlns:a16="http://schemas.microsoft.com/office/drawing/2014/main" id="{CF04D07F-A3EF-1198-AB4D-B685707FA4C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5F5D754-6F8B-4179-2D77-42299797CE85}"/>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19724786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4E88753D-AB8B-FDF0-D566-29EAE31C9BD8}"/>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BAA4AACA-343C-19BC-9799-71B0FCFD7082}"/>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FC7E49C-B67A-4ACB-CE3A-A374402DBE59}"/>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5" name="Marcador de pie de página 4">
            <a:extLst>
              <a:ext uri="{FF2B5EF4-FFF2-40B4-BE49-F238E27FC236}">
                <a16:creationId xmlns:a16="http://schemas.microsoft.com/office/drawing/2014/main" id="{50E3329C-91BE-EA76-2C94-83791FC49D8D}"/>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00BD446F-F4F1-44FA-1EB5-E5FFA66888FD}"/>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28929147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888F97F-8EEE-7B24-42CC-F6DADF5A74FA}"/>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8005994A-7AAA-7954-3555-C86DF718AAD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AE24AC5-DBCE-0794-C7E8-FA279EF0C65D}"/>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5" name="Marcador de pie de página 4">
            <a:extLst>
              <a:ext uri="{FF2B5EF4-FFF2-40B4-BE49-F238E27FC236}">
                <a16:creationId xmlns:a16="http://schemas.microsoft.com/office/drawing/2014/main" id="{57653C73-92C3-26F4-5151-7984613EB701}"/>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8D5E3B72-2CB2-AC04-FEA8-A56B425CE72A}"/>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967487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A7D762-9490-4FCD-D10E-3C6EFBB6723E}"/>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049839C4-F855-E8FC-19E4-9B53919588C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9D71745-0982-F5A5-3DB4-565254508137}"/>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5" name="Marcador de pie de página 4">
            <a:extLst>
              <a:ext uri="{FF2B5EF4-FFF2-40B4-BE49-F238E27FC236}">
                <a16:creationId xmlns:a16="http://schemas.microsoft.com/office/drawing/2014/main" id="{39D488E7-C7A6-6E7F-427C-C584996AA1EE}"/>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D35D4A0-0F7D-0C74-305F-C3D90E68F8FD}"/>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470963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48771A-049B-7B49-2DD4-8203AFF64CB9}"/>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62B8A071-035F-8474-3E0A-7A53D1867317}"/>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EB39FC46-F771-5D18-B5A0-8BFB25013403}"/>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64ACDA1C-8766-0067-888F-2641CFD49181}"/>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6" name="Marcador de pie de página 5">
            <a:extLst>
              <a:ext uri="{FF2B5EF4-FFF2-40B4-BE49-F238E27FC236}">
                <a16:creationId xmlns:a16="http://schemas.microsoft.com/office/drawing/2014/main" id="{867E9EEE-F534-27EF-204C-62DA4497F692}"/>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44AF0DCB-431F-BFF5-BF41-66D75CAF59BB}"/>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4272512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190054-F433-532F-B1B2-EDEEF55D2E3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C708C20-90B2-8783-6E6B-3B835EED75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FC087F5B-F8CB-04BB-9298-88F5E85D0A6C}"/>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969F36AA-18C9-B3F8-8655-B3B8FF8169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53C72023-EA06-5785-A96F-4026ECEF875B}"/>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80E2A9DC-2951-8980-AE04-D1CE4A223C3F}"/>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8" name="Marcador de pie de página 7">
            <a:extLst>
              <a:ext uri="{FF2B5EF4-FFF2-40B4-BE49-F238E27FC236}">
                <a16:creationId xmlns:a16="http://schemas.microsoft.com/office/drawing/2014/main" id="{19181BE0-EBEA-BC89-CE74-4F73EBDE4BB6}"/>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34FA5BAC-5DEF-24BA-A637-2FDFA1B35AC8}"/>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35976001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EF48AD3-621A-3CBC-70B9-567EE0718631}"/>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DF118EF2-BCD3-4FBF-B202-73414D38480C}"/>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4" name="Marcador de pie de página 3">
            <a:extLst>
              <a:ext uri="{FF2B5EF4-FFF2-40B4-BE49-F238E27FC236}">
                <a16:creationId xmlns:a16="http://schemas.microsoft.com/office/drawing/2014/main" id="{843B6EF1-7E3C-E558-3FF5-B4F82ABC6AE0}"/>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DC14A682-F2C4-F552-387B-9D26A35AB439}"/>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30530781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FA876108-6263-6B72-2563-AE418871A128}"/>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3" name="Marcador de pie de página 2">
            <a:extLst>
              <a:ext uri="{FF2B5EF4-FFF2-40B4-BE49-F238E27FC236}">
                <a16:creationId xmlns:a16="http://schemas.microsoft.com/office/drawing/2014/main" id="{E7908198-B402-502B-D078-82163BB87B78}"/>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5F8E250C-DCCD-D306-BF09-3FE0A4CA048C}"/>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36256946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463924B-400D-6460-4A6A-89096C89D8D5}"/>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B4B7AC5-E1BA-47BA-0D42-5F6557BBCBD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F2D699BA-6293-C97D-3988-3822FB00B6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5713869B-F91B-0B07-329F-1A88C07A075D}"/>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6" name="Marcador de pie de página 5">
            <a:extLst>
              <a:ext uri="{FF2B5EF4-FFF2-40B4-BE49-F238E27FC236}">
                <a16:creationId xmlns:a16="http://schemas.microsoft.com/office/drawing/2014/main" id="{5D75365A-13B8-D020-7003-710CEDCF2072}"/>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8908DA98-B4BD-E0B0-D46E-67FEFB213D3A}"/>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3414756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D8ACCF-538D-B778-4853-3796E088447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63D6BF9B-06B5-0F1F-38E8-78B1C5D2CBD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7903C314-8CEF-0973-83DE-3FACE6BC14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202DF4F5-3243-C39A-D97D-8F7453F8FDA3}"/>
              </a:ext>
            </a:extLst>
          </p:cNvPr>
          <p:cNvSpPr>
            <a:spLocks noGrp="1"/>
          </p:cNvSpPr>
          <p:nvPr>
            <p:ph type="dt" sz="half" idx="10"/>
          </p:nvPr>
        </p:nvSpPr>
        <p:spPr/>
        <p:txBody>
          <a:bodyPr/>
          <a:lstStyle/>
          <a:p>
            <a:fld id="{EC6E4C9B-29F2-420A-9F72-8BBD9FF14C81}" type="datetimeFigureOut">
              <a:rPr lang="es-MX" smtClean="0"/>
              <a:t>26/07/2024</a:t>
            </a:fld>
            <a:endParaRPr lang="es-MX"/>
          </a:p>
        </p:txBody>
      </p:sp>
      <p:sp>
        <p:nvSpPr>
          <p:cNvPr id="6" name="Marcador de pie de página 5">
            <a:extLst>
              <a:ext uri="{FF2B5EF4-FFF2-40B4-BE49-F238E27FC236}">
                <a16:creationId xmlns:a16="http://schemas.microsoft.com/office/drawing/2014/main" id="{BB0052F9-144F-C75F-FA33-B31D6D04851E}"/>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5202C8A3-547D-D4EF-BEDE-5855EA744768}"/>
              </a:ext>
            </a:extLst>
          </p:cNvPr>
          <p:cNvSpPr>
            <a:spLocks noGrp="1"/>
          </p:cNvSpPr>
          <p:nvPr>
            <p:ph type="sldNum" sz="quarter" idx="12"/>
          </p:nvPr>
        </p:nvSpPr>
        <p:spPr/>
        <p:txBody>
          <a:bodyPr/>
          <a:lstStyle/>
          <a:p>
            <a:fld id="{642B19E8-5C38-4FE5-8E6B-ED6F6EF64E00}" type="slidenum">
              <a:rPr lang="es-MX" smtClean="0"/>
              <a:t>‹Nº›</a:t>
            </a:fld>
            <a:endParaRPr lang="es-MX"/>
          </a:p>
        </p:txBody>
      </p:sp>
    </p:spTree>
    <p:extLst>
      <p:ext uri="{BB962C8B-B14F-4D97-AF65-F5344CB8AC3E}">
        <p14:creationId xmlns:p14="http://schemas.microsoft.com/office/powerpoint/2010/main" val="19002351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5A6A2BC-990C-54B6-1476-A92BFF3D154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A57F09AD-8EE5-24F3-3033-E6DB1B11F0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903597F9-C5D7-CD01-861A-6EB66349BB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EC6E4C9B-29F2-420A-9F72-8BBD9FF14C81}" type="datetimeFigureOut">
              <a:rPr lang="es-MX" smtClean="0"/>
              <a:t>26/07/2024</a:t>
            </a:fld>
            <a:endParaRPr lang="es-MX"/>
          </a:p>
        </p:txBody>
      </p:sp>
      <p:sp>
        <p:nvSpPr>
          <p:cNvPr id="5" name="Marcador de pie de página 4">
            <a:extLst>
              <a:ext uri="{FF2B5EF4-FFF2-40B4-BE49-F238E27FC236}">
                <a16:creationId xmlns:a16="http://schemas.microsoft.com/office/drawing/2014/main" id="{7C8A478F-EBCC-E1D8-2C6F-3D4A2FC047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MX"/>
          </a:p>
        </p:txBody>
      </p:sp>
      <p:sp>
        <p:nvSpPr>
          <p:cNvPr id="6" name="Marcador de número de diapositiva 5">
            <a:extLst>
              <a:ext uri="{FF2B5EF4-FFF2-40B4-BE49-F238E27FC236}">
                <a16:creationId xmlns:a16="http://schemas.microsoft.com/office/drawing/2014/main" id="{7AC0C58B-13D0-00E2-63C5-A746F52CE8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42B19E8-5C38-4FE5-8E6B-ED6F6EF64E00}" type="slidenum">
              <a:rPr lang="es-MX" smtClean="0"/>
              <a:t>‹Nº›</a:t>
            </a:fld>
            <a:endParaRPr lang="es-MX"/>
          </a:p>
        </p:txBody>
      </p:sp>
    </p:spTree>
    <p:extLst>
      <p:ext uri="{BB962C8B-B14F-4D97-AF65-F5344CB8AC3E}">
        <p14:creationId xmlns:p14="http://schemas.microsoft.com/office/powerpoint/2010/main" val="3586308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davidgohel.github.io/flextable/articles/overview.html" TargetMode="External"/><Relationship Id="rId2" Type="http://schemas.openxmlformats.org/officeDocument/2006/relationships/hyperlink" Target="https://www.tidyverse.org/"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1B21B0-6FE8-7C25-50AE-10B64E6B2792}"/>
              </a:ext>
            </a:extLst>
          </p:cNvPr>
          <p:cNvSpPr>
            <a:spLocks noGrp="1"/>
          </p:cNvSpPr>
          <p:nvPr>
            <p:ph type="ctrTitle"/>
          </p:nvPr>
        </p:nvSpPr>
        <p:spPr/>
        <p:txBody>
          <a:bodyPr/>
          <a:lstStyle/>
          <a:p>
            <a:endParaRPr lang="es-MX"/>
          </a:p>
        </p:txBody>
      </p:sp>
      <p:sp>
        <p:nvSpPr>
          <p:cNvPr id="3" name="Subtítulo 2">
            <a:extLst>
              <a:ext uri="{FF2B5EF4-FFF2-40B4-BE49-F238E27FC236}">
                <a16:creationId xmlns:a16="http://schemas.microsoft.com/office/drawing/2014/main" id="{D46E43EE-E9F3-BB56-013A-63128E1EB7CD}"/>
              </a:ext>
            </a:extLst>
          </p:cNvPr>
          <p:cNvSpPr>
            <a:spLocks noGrp="1"/>
          </p:cNvSpPr>
          <p:nvPr>
            <p:ph type="subTitle" idx="1"/>
          </p:nvPr>
        </p:nvSpPr>
        <p:spPr/>
        <p:txBody>
          <a:bodyPr/>
          <a:lstStyle/>
          <a:p>
            <a:endParaRPr lang="es-MX"/>
          </a:p>
        </p:txBody>
      </p:sp>
      <p:pic>
        <p:nvPicPr>
          <p:cNvPr id="5" name="Imagen 4">
            <a:extLst>
              <a:ext uri="{FF2B5EF4-FFF2-40B4-BE49-F238E27FC236}">
                <a16:creationId xmlns:a16="http://schemas.microsoft.com/office/drawing/2014/main" id="{C4AB7635-3325-38B8-037E-B410A9E48796}"/>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4597314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430DF3C-DABE-AEED-4794-EE9CFBBFB49F}"/>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B3C3C47A-6CC4-1C87-5C00-ED39BEA8D3CC}"/>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2E98A7FC-03C0-BAAE-2E35-D1826B1534C6}"/>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187291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C8C9528-5943-0ECA-B187-A146E53377DF}"/>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E5E91AB1-4D14-5387-4B06-04190CD1F248}"/>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C73FECD8-89EB-F98B-8F0C-1E9FD3C0F1D7}"/>
              </a:ext>
            </a:extLst>
          </p:cNvPr>
          <p:cNvPicPr>
            <a:picLocks noChangeAspect="1"/>
          </p:cNvPicPr>
          <p:nvPr/>
        </p:nvPicPr>
        <p:blipFill rotWithShape="1">
          <a:blip r:embed="rId2"/>
          <a:srcRect l="48809" t="13158" r="-847" b="13849"/>
          <a:stretch/>
        </p:blipFill>
        <p:spPr>
          <a:xfrm>
            <a:off x="0" y="0"/>
            <a:ext cx="12295163" cy="6674221"/>
          </a:xfrm>
          <a:prstGeom prst="rect">
            <a:avLst/>
          </a:prstGeom>
        </p:spPr>
      </p:pic>
    </p:spTree>
    <p:extLst>
      <p:ext uri="{BB962C8B-B14F-4D97-AF65-F5344CB8AC3E}">
        <p14:creationId xmlns:p14="http://schemas.microsoft.com/office/powerpoint/2010/main" val="15436972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EFAC29-8289-10F9-13CA-3F50795A1BCB}"/>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0B2F5C95-820A-30A2-2657-00AC335E374B}"/>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7EDB3122-1B8A-10C6-330C-2EFFBA489019}"/>
              </a:ext>
            </a:extLst>
          </p:cNvPr>
          <p:cNvPicPr>
            <a:picLocks noChangeAspect="1"/>
          </p:cNvPicPr>
          <p:nvPr/>
        </p:nvPicPr>
        <p:blipFill rotWithShape="1">
          <a:blip r:embed="rId2"/>
          <a:srcRect l="62538" t="32185" r="3308" b="19514"/>
          <a:stretch/>
        </p:blipFill>
        <p:spPr>
          <a:xfrm>
            <a:off x="0" y="0"/>
            <a:ext cx="12162116" cy="6656294"/>
          </a:xfrm>
          <a:prstGeom prst="rect">
            <a:avLst/>
          </a:prstGeom>
        </p:spPr>
      </p:pic>
    </p:spTree>
    <p:extLst>
      <p:ext uri="{BB962C8B-B14F-4D97-AF65-F5344CB8AC3E}">
        <p14:creationId xmlns:p14="http://schemas.microsoft.com/office/powerpoint/2010/main" val="28541990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49BE20-321E-6B3F-79E3-2734F447C7CD}"/>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2E416B16-F731-9C0A-76EB-6D20186EEC1C}"/>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9B14D1A-2D35-E2A8-5C34-7B75E6A847DB}"/>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769275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A9A9EF-E5CD-4060-867D-5E403405EF67}"/>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F9FD4373-793B-BC1B-AE2D-546E603D9AA6}"/>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1794D1A-554D-FD70-27B5-E58EBDD61268}"/>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3225271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123E51-AC0A-223D-B26C-B0174D945E53}"/>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EE35A3EE-76DA-4DEF-DF62-241EFE00FF3F}"/>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8C1E7A56-3960-5BD2-CC96-8145DF647EC1}"/>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744576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A7312C-F36B-B3E0-D735-6CB82691B6E5}"/>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E3225BFB-B4E9-995A-1B77-CA5A6656307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CE169AF2-E29B-9BE1-884B-7349BBA3D181}"/>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40485052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467A99-05F3-EE70-17D4-4E6CD008833D}"/>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4B2D6707-F076-3639-0FFC-06B398935D29}"/>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D5D23268-25DF-2484-4BFC-81A03B8B1AFB}"/>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4111033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CE65FD-974C-3F7B-91DA-535A83DAAAB7}"/>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80A08C8D-5667-3F1F-CE17-F4468559F000}"/>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15CB0FC3-72B8-CD33-8CB7-FFE6A41A3CDF}"/>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5517995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7CD712-1805-26B3-12A7-3C3E5AF77336}"/>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1D23BB70-3E66-A5FA-4968-3C0FA2DBAF8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1BC2E205-5E7C-9061-D027-2150156AD264}"/>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118649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FC5E72C-3ECC-383B-310E-7F10424B929F}"/>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5FB96916-542D-F03A-F0E4-35EF7970F66C}"/>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92C19F17-FBC3-978F-3A70-D23FEFC55285}"/>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8372637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1FB5F83-215E-5EBB-2C7C-9E5732C96CEA}"/>
              </a:ext>
            </a:extLst>
          </p:cNvPr>
          <p:cNvSpPr>
            <a:spLocks noGrp="1"/>
          </p:cNvSpPr>
          <p:nvPr>
            <p:ph idx="1"/>
          </p:nvPr>
        </p:nvSpPr>
        <p:spPr>
          <a:xfrm>
            <a:off x="261424" y="193772"/>
            <a:ext cx="11639843" cy="6460245"/>
          </a:xfrm>
        </p:spPr>
        <p:txBody>
          <a:bodyPr>
            <a:normAutofit fontScale="85000" lnSpcReduction="20000"/>
          </a:bodyPr>
          <a:lstStyle/>
          <a:p>
            <a:pPr marL="0" indent="0">
              <a:buNone/>
            </a:pPr>
            <a:r>
              <a:rPr lang="es-MX" dirty="0"/>
              <a:t>El Teorema del Límite Central (TLC) es un principio fundamental en la teoría de la probabilidad y la estadística. Establece que, bajo ciertas condiciones, la suma de un gran número de variables aleatorias independientes y </a:t>
            </a:r>
            <a:r>
              <a:rPr lang="es-MX" dirty="0" err="1"/>
              <a:t>identicamente</a:t>
            </a:r>
            <a:r>
              <a:rPr lang="es-MX" dirty="0"/>
              <a:t> distribuidas (</a:t>
            </a:r>
            <a:r>
              <a:rPr lang="es-MX" dirty="0" err="1"/>
              <a:t>i.i.d</a:t>
            </a:r>
            <a:r>
              <a:rPr lang="es-MX" dirty="0"/>
              <a:t>.) tiende a seguir una distribución normal (gaussiana), sin importar la distribución original de las variables.</a:t>
            </a:r>
          </a:p>
          <a:p>
            <a:r>
              <a:rPr lang="es-MX" b="1" dirty="0"/>
              <a:t>Interpretación</a:t>
            </a:r>
          </a:p>
          <a:p>
            <a:pPr>
              <a:buFont typeface="+mj-lt"/>
              <a:buAutoNum type="arabicPeriod"/>
            </a:pPr>
            <a:r>
              <a:rPr lang="es-MX" b="1" dirty="0"/>
              <a:t>Normalización</a:t>
            </a:r>
            <a:r>
              <a:rPr lang="es-MX" dirty="0"/>
              <a:t>: Al restar la media μ y dividir por la desviación estándar σ/</a:t>
            </a:r>
            <a:r>
              <a:rPr lang="es-MX" dirty="0" err="1"/>
              <a:t>sqrt</a:t>
            </a:r>
            <a:r>
              <a:rPr lang="es-MX" dirty="0"/>
              <a:t>(n)​, estamos normalizando la suma de las variables aleatorias.</a:t>
            </a:r>
          </a:p>
          <a:p>
            <a:pPr>
              <a:buFont typeface="+mj-lt"/>
              <a:buAutoNum type="arabicPeriod"/>
            </a:pPr>
            <a:r>
              <a:rPr lang="es-MX" b="1" dirty="0"/>
              <a:t>Convergencia a la Normal</a:t>
            </a:r>
            <a:r>
              <a:rPr lang="es-MX" dirty="0"/>
              <a:t>: A medida que el número de variables </a:t>
            </a:r>
            <a:r>
              <a:rPr lang="es-MX" dirty="0" err="1"/>
              <a:t>nnn</a:t>
            </a:r>
            <a:r>
              <a:rPr lang="es-MX" dirty="0"/>
              <a:t> crece, la distribución de esta suma normalizada se aproxima a una distribución normal estándar, es decir, con media 0 y varianza 1.</a:t>
            </a:r>
          </a:p>
          <a:p>
            <a:r>
              <a:rPr lang="es-MX" b="1" dirty="0"/>
              <a:t>Importancia del Teorema del Límite Central</a:t>
            </a:r>
          </a:p>
          <a:p>
            <a:pPr>
              <a:buFont typeface="+mj-lt"/>
              <a:buAutoNum type="arabicPeriod"/>
            </a:pPr>
            <a:r>
              <a:rPr lang="es-MX" b="1" dirty="0"/>
              <a:t>Justificación de la Distribución Normal</a:t>
            </a:r>
            <a:r>
              <a:rPr lang="es-MX" dirty="0"/>
              <a:t>: Explica por qué la distribución normal aparece frecuentemente en la naturaleza y en diversas áreas del conocimiento.</a:t>
            </a:r>
          </a:p>
          <a:p>
            <a:pPr>
              <a:buFont typeface="+mj-lt"/>
              <a:buAutoNum type="arabicPeriod"/>
            </a:pPr>
            <a:r>
              <a:rPr lang="es-MX" b="1" dirty="0"/>
              <a:t>Aplicaciones en Estadística</a:t>
            </a:r>
            <a:r>
              <a:rPr lang="es-MX" dirty="0"/>
              <a:t>: Permite hacer inferencias sobre las medias de poblaciones y es la base para muchas técnicas estadísticas, incluyendo intervalos de confianza y pruebas de hipótesis.</a:t>
            </a:r>
          </a:p>
          <a:p>
            <a:pPr>
              <a:buFont typeface="+mj-lt"/>
              <a:buAutoNum type="arabicPeriod"/>
            </a:pPr>
            <a:r>
              <a:rPr lang="es-MX" b="1" dirty="0"/>
              <a:t>Simulaciones y Modelado</a:t>
            </a:r>
            <a:r>
              <a:rPr lang="es-MX" dirty="0"/>
              <a:t>: Utilizado en simulaciones y en métodos numéricos para aproximar distribuciones de variables aleatorias complejas.</a:t>
            </a:r>
          </a:p>
          <a:p>
            <a:pPr marL="0" indent="0">
              <a:buNone/>
            </a:pPr>
            <a:endParaRPr lang="es-MX" dirty="0"/>
          </a:p>
          <a:p>
            <a:endParaRPr lang="es-MX" dirty="0"/>
          </a:p>
        </p:txBody>
      </p:sp>
    </p:spTree>
    <p:extLst>
      <p:ext uri="{BB962C8B-B14F-4D97-AF65-F5344CB8AC3E}">
        <p14:creationId xmlns:p14="http://schemas.microsoft.com/office/powerpoint/2010/main" val="13175356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1FB5F83-215E-5EBB-2C7C-9E5732C96CEA}"/>
              </a:ext>
            </a:extLst>
          </p:cNvPr>
          <p:cNvSpPr>
            <a:spLocks noGrp="1"/>
          </p:cNvSpPr>
          <p:nvPr>
            <p:ph idx="1"/>
          </p:nvPr>
        </p:nvSpPr>
        <p:spPr>
          <a:xfrm>
            <a:off x="646182" y="198877"/>
            <a:ext cx="10899635" cy="6460245"/>
          </a:xfrm>
        </p:spPr>
        <p:txBody>
          <a:bodyPr>
            <a:normAutofit/>
          </a:bodyPr>
          <a:lstStyle/>
          <a:p>
            <a:pPr marL="0" indent="0" algn="ctr">
              <a:buNone/>
            </a:pPr>
            <a:r>
              <a:rPr lang="es-MX" dirty="0">
                <a:solidFill>
                  <a:srgbClr val="FF0000"/>
                </a:solidFill>
              </a:rPr>
              <a:t>El Teorema del Límite Central (TLC)</a:t>
            </a:r>
          </a:p>
          <a:p>
            <a:r>
              <a:rPr lang="es-MX" dirty="0"/>
              <a:t>El Teorema del Límite Central dice que, si tomas muchas muestras de una variable aleatoria, y calculas la media de cada muestra, esas medias seguirán una distribución normal (forma de campana) cuando el tamaño de la muestra es grande, sin importar cómo sea la distribución original de la variable.</a:t>
            </a:r>
          </a:p>
          <a:p>
            <a:r>
              <a:rPr lang="es-MX" dirty="0"/>
              <a:t>El Teorema del Límite Central es importante porque permite usar la distribución normal para hacer inferencias y predicciones sobre datos reales, incluso si los datos originales no siguen una distribución normal.</a:t>
            </a:r>
          </a:p>
          <a:p>
            <a:r>
              <a:rPr lang="es-MX" dirty="0"/>
              <a:t>En resumen, el Teorema del Límite Central nos dice que la media de muchas muestras de una variable aleatoria se comporta de manera predecible y sigue una distribución normal, lo que es muy útil para análisis estadísticos.</a:t>
            </a:r>
          </a:p>
          <a:p>
            <a:endParaRPr lang="es-MX" dirty="0"/>
          </a:p>
        </p:txBody>
      </p:sp>
    </p:spTree>
    <p:extLst>
      <p:ext uri="{BB962C8B-B14F-4D97-AF65-F5344CB8AC3E}">
        <p14:creationId xmlns:p14="http://schemas.microsoft.com/office/powerpoint/2010/main" val="16747567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CF0B5C0-7292-1C1A-8520-5CABA6208A16}"/>
              </a:ext>
            </a:extLst>
          </p:cNvPr>
          <p:cNvSpPr>
            <a:spLocks noGrp="1"/>
          </p:cNvSpPr>
          <p:nvPr>
            <p:ph idx="1"/>
          </p:nvPr>
        </p:nvSpPr>
        <p:spPr>
          <a:xfrm>
            <a:off x="838200" y="591671"/>
            <a:ext cx="10515600" cy="5585292"/>
          </a:xfrm>
        </p:spPr>
        <p:txBody>
          <a:bodyPr>
            <a:normAutofit lnSpcReduction="10000"/>
          </a:bodyPr>
          <a:lstStyle/>
          <a:p>
            <a:r>
              <a:rPr lang="es-MX" b="1" dirty="0"/>
              <a:t>Ejemplo</a:t>
            </a:r>
          </a:p>
          <a:p>
            <a:r>
              <a:rPr lang="es-MX" dirty="0"/>
              <a:t>Imagina que estás tirando un dado muchas veces. El resultado de cada tiro es una variable aleatoria (puede ser 1, 2, 3, 4, 5 o 6). Si tiras el dado solo una vez, el resultado no sigue una distribución normal. Pero, si tiras el dado muchas veces y calculas la media de los resultados, esa media seguirá una distribución normal.</a:t>
            </a:r>
          </a:p>
          <a:p>
            <a:r>
              <a:rPr lang="es-MX" b="1" dirty="0"/>
              <a:t>Pasos Simplificados</a:t>
            </a:r>
          </a:p>
          <a:p>
            <a:pPr>
              <a:buFont typeface="+mj-lt"/>
              <a:buAutoNum type="arabicPeriod"/>
            </a:pPr>
            <a:r>
              <a:rPr lang="es-MX" b="1" dirty="0"/>
              <a:t>Muestras</a:t>
            </a:r>
            <a:r>
              <a:rPr lang="es-MX" dirty="0"/>
              <a:t>: Toma muchas muestras de una variable aleatoria (como los resultados de los tiros del dado).</a:t>
            </a:r>
          </a:p>
          <a:p>
            <a:pPr>
              <a:buFont typeface="+mj-lt"/>
              <a:buAutoNum type="arabicPeriod"/>
            </a:pPr>
            <a:r>
              <a:rPr lang="es-MX" b="1" dirty="0"/>
              <a:t>Media</a:t>
            </a:r>
            <a:r>
              <a:rPr lang="es-MX" dirty="0"/>
              <a:t>: Calcula la media de cada muestra.</a:t>
            </a:r>
          </a:p>
          <a:p>
            <a:pPr>
              <a:buFont typeface="+mj-lt"/>
              <a:buAutoNum type="arabicPeriod"/>
            </a:pPr>
            <a:r>
              <a:rPr lang="es-MX" b="1" dirty="0"/>
              <a:t>Distribución Normal</a:t>
            </a:r>
            <a:r>
              <a:rPr lang="es-MX" dirty="0"/>
              <a:t>: Cuando el número de muestras es grande, las medias de las muestras formarán una curva en forma de campana (distribución normal).</a:t>
            </a:r>
          </a:p>
          <a:p>
            <a:endParaRPr lang="es-MX" dirty="0"/>
          </a:p>
        </p:txBody>
      </p:sp>
    </p:spTree>
    <p:extLst>
      <p:ext uri="{BB962C8B-B14F-4D97-AF65-F5344CB8AC3E}">
        <p14:creationId xmlns:p14="http://schemas.microsoft.com/office/powerpoint/2010/main" val="36664683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4FD120A-6371-BA20-F6BF-1E09FBB636B4}"/>
              </a:ext>
            </a:extLst>
          </p:cNvPr>
          <p:cNvSpPr>
            <a:spLocks noGrp="1"/>
          </p:cNvSpPr>
          <p:nvPr>
            <p:ph idx="1"/>
          </p:nvPr>
        </p:nvSpPr>
        <p:spPr>
          <a:xfrm>
            <a:off x="838200" y="1253331"/>
            <a:ext cx="10515600" cy="4351338"/>
          </a:xfrm>
        </p:spPr>
        <p:txBody>
          <a:bodyPr>
            <a:normAutofit fontScale="92500" lnSpcReduction="20000"/>
          </a:bodyPr>
          <a:lstStyle/>
          <a:p>
            <a:r>
              <a:rPr lang="es-MX" dirty="0"/>
              <a:t>Estimación de la media, variable aleatoria acorde a valores aleatorios de la </a:t>
            </a:r>
          </a:p>
          <a:p>
            <a:r>
              <a:rPr lang="es-MX" dirty="0"/>
              <a:t>Muestra aleatoria, media </a:t>
            </a:r>
            <a:r>
              <a:rPr lang="es-MX" dirty="0" err="1"/>
              <a:t>desenvoca</a:t>
            </a:r>
            <a:r>
              <a:rPr lang="es-MX" dirty="0"/>
              <a:t> en una distribución normal </a:t>
            </a:r>
          </a:p>
          <a:p>
            <a:r>
              <a:rPr lang="es-MX" dirty="0"/>
              <a:t>Teorema del límite central</a:t>
            </a:r>
          </a:p>
          <a:p>
            <a:r>
              <a:rPr lang="es-MX" dirty="0"/>
              <a:t>Error típico: distancia/</a:t>
            </a:r>
            <a:r>
              <a:rPr lang="es-MX" dirty="0" err="1"/>
              <a:t>dispersion</a:t>
            </a:r>
            <a:r>
              <a:rPr lang="es-MX" dirty="0"/>
              <a:t> del centro al punto de inflexión, disminuye conforme aumenta tamaño de la muestra </a:t>
            </a:r>
          </a:p>
          <a:p>
            <a:r>
              <a:rPr lang="es-MX" dirty="0"/>
              <a:t>Normal la </a:t>
            </a:r>
            <a:r>
              <a:rPr lang="es-MX" dirty="0" err="1"/>
              <a:t>dist</a:t>
            </a:r>
            <a:r>
              <a:rPr lang="es-MX" dirty="0"/>
              <a:t>. Media estimada, media muestral no debe alejarse la media central </a:t>
            </a:r>
          </a:p>
          <a:p>
            <a:r>
              <a:rPr lang="es-MX" dirty="0"/>
              <a:t>Muestra suficientemente grandes, error típico sea pequeño</a:t>
            </a:r>
          </a:p>
          <a:p>
            <a:r>
              <a:rPr lang="es-MX" dirty="0"/>
              <a:t>Medias muestrales deben ser menores a dos veces error típico de la media real</a:t>
            </a:r>
          </a:p>
        </p:txBody>
      </p:sp>
    </p:spTree>
    <p:extLst>
      <p:ext uri="{BB962C8B-B14F-4D97-AF65-F5344CB8AC3E}">
        <p14:creationId xmlns:p14="http://schemas.microsoft.com/office/powerpoint/2010/main" val="210999320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149261-2FCF-A7AB-7F5F-BC7FE66D3B87}"/>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96AC577B-EA28-912C-38C3-31B5D71597D3}"/>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5F03F623-F216-0D95-3F97-DD72F468F240}"/>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7503219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A3E50B4-DB7D-D649-17C9-65D1758AF1D7}"/>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28F04DC9-1468-2D87-5AB7-061A7D782534}"/>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7A850670-171A-A417-4A64-045BA3138D25}"/>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40705905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128E65-C734-F422-D875-3ADE118A4D45}"/>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2F8E93C4-C7AD-8F41-5BA7-8CA67468A2E9}"/>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F705B284-62B2-B18C-4928-C286511CD55A}"/>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6759524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7BFC13-4080-2746-CB5C-0DAF88E80523}"/>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39A8946E-FCF7-6142-D6C2-0698E17EA782}"/>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774E49E5-DA5B-FCE2-779C-1C767641576E}"/>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8184858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E0906C7-A861-DE87-E7A0-F6D39E8204E5}"/>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ABDFC48F-158E-43DE-B268-81111C159055}"/>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F53F6DF-6044-3C0B-1DFE-AC56183D7804}"/>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6134496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2D695F-A4CA-8C00-F4ED-067EAED46DF2}"/>
              </a:ext>
            </a:extLst>
          </p:cNvPr>
          <p:cNvSpPr>
            <a:spLocks noGrp="1"/>
          </p:cNvSpPr>
          <p:nvPr>
            <p:ph type="title"/>
          </p:nvPr>
        </p:nvSpPr>
        <p:spPr>
          <a:xfrm>
            <a:off x="838200" y="248023"/>
            <a:ext cx="10336306" cy="433014"/>
          </a:xfrm>
        </p:spPr>
        <p:txBody>
          <a:bodyPr>
            <a:normAutofit fontScale="90000"/>
          </a:bodyPr>
          <a:lstStyle/>
          <a:p>
            <a:r>
              <a:rPr lang="es-MX" b="0" i="0" dirty="0">
                <a:solidFill>
                  <a:srgbClr val="317EAC"/>
                </a:solidFill>
                <a:effectLst/>
                <a:highlight>
                  <a:srgbClr val="FFFFFF"/>
                </a:highlight>
                <a:latin typeface="Helvetica Neue"/>
              </a:rPr>
              <a:t>Intervalos de Confianza con R</a:t>
            </a:r>
            <a:endParaRPr lang="es-MX" dirty="0"/>
          </a:p>
        </p:txBody>
      </p:sp>
      <p:sp>
        <p:nvSpPr>
          <p:cNvPr id="3" name="Marcador de contenido 2">
            <a:extLst>
              <a:ext uri="{FF2B5EF4-FFF2-40B4-BE49-F238E27FC236}">
                <a16:creationId xmlns:a16="http://schemas.microsoft.com/office/drawing/2014/main" id="{4E64B5F3-6EA0-DF37-1C89-7E5BCF6EA465}"/>
              </a:ext>
            </a:extLst>
          </p:cNvPr>
          <p:cNvSpPr>
            <a:spLocks noGrp="1"/>
          </p:cNvSpPr>
          <p:nvPr>
            <p:ph idx="1"/>
          </p:nvPr>
        </p:nvSpPr>
        <p:spPr>
          <a:xfrm>
            <a:off x="510988" y="944002"/>
            <a:ext cx="10842812" cy="5665975"/>
          </a:xfrm>
        </p:spPr>
        <p:txBody>
          <a:bodyPr>
            <a:normAutofit fontScale="85000" lnSpcReduction="20000"/>
          </a:bodyPr>
          <a:lstStyle/>
          <a:p>
            <a:r>
              <a:rPr lang="es-MX" b="0" i="0" dirty="0">
                <a:effectLst/>
                <a:highlight>
                  <a:srgbClr val="FFFFFF"/>
                </a:highlight>
                <a:latin typeface="Helvetica Neue"/>
              </a:rPr>
              <a:t>Continuar utilizando las funciones del conjunto de librerías </a:t>
            </a:r>
            <a:r>
              <a:rPr lang="es-MX" b="1" i="0" u="none" strike="noStrike" dirty="0" err="1">
                <a:effectLst/>
                <a:highlight>
                  <a:srgbClr val="FFFFFF"/>
                </a:highlight>
                <a:latin typeface="Helvetica Neue"/>
                <a:hlinkClick r:id="rId2">
                  <a:extLst>
                    <a:ext uri="{A12FA001-AC4F-418D-AE19-62706E023703}">
                      <ahyp:hlinkClr xmlns:ahyp="http://schemas.microsoft.com/office/drawing/2018/hyperlinkcolor" val="tx"/>
                    </a:ext>
                  </a:extLst>
                </a:hlinkClick>
              </a:rPr>
              <a:t>tidyverse</a:t>
            </a:r>
            <a:r>
              <a:rPr lang="es-MX" b="0" i="0" dirty="0">
                <a:effectLst/>
                <a:highlight>
                  <a:srgbClr val="FFFFFF"/>
                </a:highlight>
                <a:latin typeface="Helvetica Neue"/>
              </a:rPr>
              <a:t> para la manipulación y análisis de datos, y la librería </a:t>
            </a:r>
            <a:r>
              <a:rPr lang="es-MX" b="1" i="0" u="none" strike="noStrike" dirty="0" err="1">
                <a:effectLst/>
                <a:highlight>
                  <a:srgbClr val="FFFFFF"/>
                </a:highlight>
                <a:latin typeface="Helvetica Neue"/>
                <a:hlinkClick r:id="rId3">
                  <a:extLst>
                    <a:ext uri="{A12FA001-AC4F-418D-AE19-62706E023703}">
                      <ahyp:hlinkClr xmlns:ahyp="http://schemas.microsoft.com/office/drawing/2018/hyperlinkcolor" val="tx"/>
                    </a:ext>
                  </a:extLst>
                </a:hlinkClick>
              </a:rPr>
              <a:t>flextable</a:t>
            </a:r>
            <a:r>
              <a:rPr lang="es-MX" b="0" i="0" dirty="0">
                <a:effectLst/>
                <a:highlight>
                  <a:srgbClr val="FFFFFF"/>
                </a:highlight>
                <a:latin typeface="Helvetica Neue"/>
              </a:rPr>
              <a:t> para la presentación de resultados.</a:t>
            </a:r>
          </a:p>
          <a:p>
            <a:r>
              <a:rPr lang="es-MX" b="0" i="0" dirty="0">
                <a:effectLst/>
                <a:highlight>
                  <a:srgbClr val="FFFFFF"/>
                </a:highlight>
                <a:latin typeface="Helvetica Neue"/>
              </a:rPr>
              <a:t> Usar la función </a:t>
            </a:r>
            <a:r>
              <a:rPr lang="es-MX" b="0" i="0" dirty="0" err="1">
                <a:effectLst/>
                <a:highlight>
                  <a:srgbClr val="FFFFFF"/>
                </a:highlight>
                <a:latin typeface="Helvetica Neue"/>
              </a:rPr>
              <a:t>str</a:t>
            </a:r>
            <a:r>
              <a:rPr lang="es-MX" b="0" i="0" dirty="0">
                <a:effectLst/>
                <a:highlight>
                  <a:srgbClr val="FFFFFF"/>
                </a:highlight>
                <a:latin typeface="Helvetica Neue"/>
              </a:rPr>
              <a:t>() para explorar la estructura de un objeto en R.</a:t>
            </a:r>
          </a:p>
          <a:p>
            <a:r>
              <a:rPr lang="es-MX" b="0" i="0" dirty="0">
                <a:effectLst/>
                <a:highlight>
                  <a:srgbClr val="FFFFFF"/>
                </a:highlight>
                <a:latin typeface="Helvetica Neue"/>
              </a:rPr>
              <a:t>Aprender a acceder a las variables contenidas en</a:t>
            </a:r>
            <a:r>
              <a:rPr lang="es-MX" dirty="0">
                <a:highlight>
                  <a:srgbClr val="FFFFFF"/>
                </a:highlight>
                <a:latin typeface="Helvetica Neue"/>
              </a:rPr>
              <a:t> </a:t>
            </a:r>
            <a:r>
              <a:rPr lang="es-MX" dirty="0" err="1">
                <a:highlight>
                  <a:srgbClr val="FFFFFF"/>
                </a:highlight>
                <a:latin typeface="Helvetica Neue"/>
              </a:rPr>
              <a:t>data.frames</a:t>
            </a:r>
            <a:r>
              <a:rPr lang="es-MX" dirty="0">
                <a:highlight>
                  <a:srgbClr val="FFFFFF"/>
                </a:highlight>
                <a:latin typeface="Helvetica Neue"/>
              </a:rPr>
              <a:t> y </a:t>
            </a:r>
            <a:r>
              <a:rPr lang="es-MX" dirty="0" err="1">
                <a:highlight>
                  <a:srgbClr val="FFFFFF"/>
                </a:highlight>
                <a:latin typeface="Helvetica Neue"/>
              </a:rPr>
              <a:t>tibbles</a:t>
            </a:r>
            <a:endParaRPr lang="es-MX" dirty="0">
              <a:highlight>
                <a:srgbClr val="FFFFFF"/>
              </a:highlight>
              <a:latin typeface="Helvetica Neue"/>
            </a:endParaRPr>
          </a:p>
          <a:p>
            <a:r>
              <a:rPr lang="es-MX" b="0" i="0" dirty="0">
                <a:effectLst/>
                <a:highlight>
                  <a:srgbClr val="FFFFFF"/>
                </a:highlight>
                <a:latin typeface="Helvetica Neue"/>
              </a:rPr>
              <a:t>Conocer el concepto de lista en R, y aprender a acceder a sus componentes.</a:t>
            </a:r>
          </a:p>
          <a:p>
            <a:r>
              <a:rPr lang="es-MX" dirty="0"/>
              <a:t>Utilizar </a:t>
            </a:r>
            <a:r>
              <a:rPr lang="es-MX" dirty="0" err="1"/>
              <a:t>BinomCI</a:t>
            </a:r>
            <a:r>
              <a:rPr lang="es-MX" dirty="0"/>
              <a:t> del paquete </a:t>
            </a:r>
            <a:r>
              <a:rPr lang="es-MX" dirty="0" err="1"/>
              <a:t>DescTools</a:t>
            </a:r>
            <a:r>
              <a:rPr lang="es-MX" dirty="0"/>
              <a:t> </a:t>
            </a:r>
            <a:r>
              <a:rPr lang="es-MX" b="0" i="0" dirty="0">
                <a:effectLst/>
                <a:highlight>
                  <a:srgbClr val="FFFFFF"/>
                </a:highlight>
                <a:latin typeface="Helvetica Neue"/>
              </a:rPr>
              <a:t>para calcular intervalos de confianza para proporciones.</a:t>
            </a:r>
          </a:p>
          <a:p>
            <a:r>
              <a:rPr lang="es-MX" dirty="0"/>
              <a:t>Utilizar </a:t>
            </a:r>
            <a:r>
              <a:rPr lang="es-MX" dirty="0" err="1"/>
              <a:t>t.test</a:t>
            </a:r>
            <a:r>
              <a:rPr lang="es-MX" dirty="0"/>
              <a:t> </a:t>
            </a:r>
            <a:r>
              <a:rPr lang="es-MX" b="0" i="0" dirty="0">
                <a:effectLst/>
                <a:highlight>
                  <a:srgbClr val="FFFFFF"/>
                </a:highlight>
                <a:latin typeface="Helvetica Neue"/>
              </a:rPr>
              <a:t>para calcular intervalos de confianza para medias</a:t>
            </a:r>
          </a:p>
          <a:p>
            <a:r>
              <a:rPr lang="es-MX" dirty="0">
                <a:highlight>
                  <a:srgbClr val="FFFFFF"/>
                </a:highlight>
                <a:latin typeface="Helvetica Neue"/>
              </a:rPr>
              <a:t>Utilizar </a:t>
            </a:r>
            <a:r>
              <a:rPr lang="es-MX" dirty="0" err="1">
                <a:highlight>
                  <a:srgbClr val="FFFFFF"/>
                </a:highlight>
                <a:latin typeface="Helvetica Neue"/>
              </a:rPr>
              <a:t>varTest</a:t>
            </a:r>
            <a:r>
              <a:rPr lang="es-MX" dirty="0">
                <a:highlight>
                  <a:srgbClr val="FFFFFF"/>
                </a:highlight>
                <a:latin typeface="Helvetica Neue"/>
              </a:rPr>
              <a:t> </a:t>
            </a:r>
            <a:r>
              <a:rPr lang="es-MX" b="0" i="0" dirty="0">
                <a:effectLst/>
                <a:highlight>
                  <a:srgbClr val="FFFFFF"/>
                </a:highlight>
                <a:latin typeface="Helvetica Neue"/>
              </a:rPr>
              <a:t>para calcular intervalos de confianza para varianzas y desviaciones típicas.</a:t>
            </a:r>
          </a:p>
          <a:p>
            <a:r>
              <a:rPr lang="es-MX" dirty="0" err="1"/>
              <a:t>Conoer</a:t>
            </a:r>
            <a:r>
              <a:rPr lang="es-MX" dirty="0"/>
              <a:t> la función do() </a:t>
            </a:r>
            <a:r>
              <a:rPr lang="es-MX" b="0" i="0" dirty="0">
                <a:effectLst/>
                <a:highlight>
                  <a:srgbClr val="FFFFFF"/>
                </a:highlight>
                <a:latin typeface="Helvetica Neue"/>
              </a:rPr>
              <a:t>para integrar el cálculo de intervalos de confianza en cadenas de comandos de </a:t>
            </a:r>
            <a:r>
              <a:rPr lang="es-MX" b="0" i="0" dirty="0" err="1">
                <a:effectLst/>
                <a:highlight>
                  <a:srgbClr val="FFFFFF"/>
                </a:highlight>
                <a:latin typeface="Helvetica Neue"/>
              </a:rPr>
              <a:t>tidyverse</a:t>
            </a:r>
            <a:r>
              <a:rPr lang="es-MX" b="0" i="0" dirty="0">
                <a:effectLst/>
                <a:highlight>
                  <a:srgbClr val="FFFFFF"/>
                </a:highlight>
                <a:latin typeface="Helvetica Neue"/>
              </a:rPr>
              <a:t>() enlazados por tuberías</a:t>
            </a:r>
          </a:p>
          <a:p>
            <a:r>
              <a:rPr lang="es-MX" b="0" i="0" dirty="0">
                <a:effectLst/>
                <a:highlight>
                  <a:srgbClr val="FFFFFF"/>
                </a:highlight>
                <a:latin typeface="Helvetica Neue"/>
              </a:rPr>
              <a:t>Aprender a construir tablas resumen con estadísticos e intervalos de confianza para varias variables.</a:t>
            </a:r>
          </a:p>
          <a:p>
            <a:endParaRPr lang="es-MX" dirty="0">
              <a:highlight>
                <a:srgbClr val="FFFFFF"/>
              </a:highlight>
              <a:latin typeface="Helvetica Neue"/>
            </a:endParaRPr>
          </a:p>
          <a:p>
            <a:endParaRPr lang="es-MX" dirty="0"/>
          </a:p>
        </p:txBody>
      </p:sp>
    </p:spTree>
    <p:extLst>
      <p:ext uri="{BB962C8B-B14F-4D97-AF65-F5344CB8AC3E}">
        <p14:creationId xmlns:p14="http://schemas.microsoft.com/office/powerpoint/2010/main" val="17003137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903D484-0335-541D-34A1-3D92A47783D8}"/>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E1AEF2D8-4B3B-44C3-3EB5-3C80AE3E4BE9}"/>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008A8035-4C67-AE82-796D-1229946428DA}"/>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85519859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2A1D1DF-05ED-F54F-2E26-F5CEEC88DD71}"/>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7BD52C5D-015C-8AB6-E97B-DD73E9D3E655}"/>
              </a:ext>
            </a:extLst>
          </p:cNvPr>
          <p:cNvSpPr>
            <a:spLocks noGrp="1"/>
          </p:cNvSpPr>
          <p:nvPr>
            <p:ph idx="1"/>
          </p:nvPr>
        </p:nvSpPr>
        <p:spPr/>
        <p:txBody>
          <a:bodyPr/>
          <a:lstStyle/>
          <a:p>
            <a:endParaRPr lang="es-MX"/>
          </a:p>
        </p:txBody>
      </p:sp>
    </p:spTree>
    <p:extLst>
      <p:ext uri="{BB962C8B-B14F-4D97-AF65-F5344CB8AC3E}">
        <p14:creationId xmlns:p14="http://schemas.microsoft.com/office/powerpoint/2010/main" val="2098660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D2BA70-07F4-CCAB-83FB-53FD0AC2A03F}"/>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1395A961-9054-78A8-75B9-E0B58ED6A21B}"/>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0E3C94D6-CA59-D33E-22B0-0C935450DB18}"/>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062359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57E4FF-E935-1736-AE23-FB506B973F46}"/>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8D78EA51-9E33-A2D1-3666-2FDB33928C0D}"/>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00161032-A9B9-0CD7-FF22-38D520EC3F3F}"/>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26973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DA0618D-7BE1-4ECE-D2B0-EAFEBA286E0B}"/>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D540255C-045F-1359-6758-2508C88E6CBE}"/>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48165ACB-EBFC-82D5-A076-358DA74E68FD}"/>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529874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C06C9DD-86CF-3EDB-76AD-7F795403D89D}"/>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55CD2465-52E1-173D-BDD8-745351CD9445}"/>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5B6A95EC-8AD3-FAB9-0C6A-C1A959975BC7}"/>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0212085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480487-67E7-CF76-F727-86B5237AA184}"/>
              </a:ext>
            </a:extLst>
          </p:cNvPr>
          <p:cNvSpPr>
            <a:spLocks noGrp="1"/>
          </p:cNvSpPr>
          <p:nvPr>
            <p:ph type="title"/>
          </p:nvPr>
        </p:nvSpPr>
        <p:spPr>
          <a:xfrm>
            <a:off x="1228165" y="801127"/>
            <a:ext cx="10134600" cy="603063"/>
          </a:xfrm>
        </p:spPr>
        <p:txBody>
          <a:bodyPr>
            <a:normAutofit fontScale="90000"/>
          </a:bodyPr>
          <a:lstStyle/>
          <a:p>
            <a:pPr fontAlgn="base"/>
            <a:r>
              <a:rPr lang="es-MX" b="1" i="0" dirty="0">
                <a:solidFill>
                  <a:srgbClr val="21242C"/>
                </a:solidFill>
                <a:effectLst/>
                <a:highlight>
                  <a:srgbClr val="FFFFFF"/>
                </a:highlight>
                <a:latin typeface="inherit"/>
              </a:rPr>
              <a:t>¿Qué son los métodos de muestreo?</a:t>
            </a:r>
            <a:endParaRPr lang="es-MX" dirty="0"/>
          </a:p>
        </p:txBody>
      </p:sp>
      <p:sp>
        <p:nvSpPr>
          <p:cNvPr id="3" name="Marcador de contenido 2">
            <a:extLst>
              <a:ext uri="{FF2B5EF4-FFF2-40B4-BE49-F238E27FC236}">
                <a16:creationId xmlns:a16="http://schemas.microsoft.com/office/drawing/2014/main" id="{D7172CAF-5C00-DC87-9851-AD8E1A17918D}"/>
              </a:ext>
            </a:extLst>
          </p:cNvPr>
          <p:cNvSpPr>
            <a:spLocks noGrp="1"/>
          </p:cNvSpPr>
          <p:nvPr>
            <p:ph idx="1"/>
          </p:nvPr>
        </p:nvSpPr>
        <p:spPr>
          <a:xfrm>
            <a:off x="1382806" y="1952578"/>
            <a:ext cx="9426388" cy="3802763"/>
          </a:xfrm>
        </p:spPr>
        <p:txBody>
          <a:bodyPr/>
          <a:lstStyle/>
          <a:p>
            <a:pPr marL="0" indent="0">
              <a:buNone/>
            </a:pPr>
            <a:r>
              <a:rPr lang="es-MX" b="0" i="0" dirty="0">
                <a:solidFill>
                  <a:srgbClr val="21242C"/>
                </a:solidFill>
                <a:effectLst/>
                <a:highlight>
                  <a:srgbClr val="FFFFFF"/>
                </a:highlight>
                <a:latin typeface="Lato" panose="020F0502020204030203" pitchFamily="34" charset="0"/>
              </a:rPr>
              <a:t>En un estudio estadístico, los métodos de muestreo se refieren a la manera en la que se selecciona a los miembros de la población que van a participar en el estudio.</a:t>
            </a:r>
          </a:p>
          <a:p>
            <a:pPr marL="0" indent="0">
              <a:buNone/>
            </a:pPr>
            <a:r>
              <a:rPr lang="es-MX" b="0" i="0" dirty="0">
                <a:solidFill>
                  <a:srgbClr val="21242C"/>
                </a:solidFill>
                <a:effectLst/>
                <a:highlight>
                  <a:srgbClr val="FFFFFF"/>
                </a:highlight>
                <a:latin typeface="Lato" panose="020F0502020204030203" pitchFamily="34" charset="0"/>
              </a:rPr>
              <a:t>Si una muestra no se selecciona aleatoriamente, es probable que presente algún tipo de sesgo, y los datos pueden no ser representativos de la población.</a:t>
            </a:r>
            <a:endParaRPr lang="es-MX" dirty="0"/>
          </a:p>
        </p:txBody>
      </p:sp>
    </p:spTree>
    <p:extLst>
      <p:ext uri="{BB962C8B-B14F-4D97-AF65-F5344CB8AC3E}">
        <p14:creationId xmlns:p14="http://schemas.microsoft.com/office/powerpoint/2010/main" val="23424144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CBD8CB8-5255-B20E-BD9D-42054A6675A6}"/>
              </a:ext>
            </a:extLst>
          </p:cNvPr>
          <p:cNvSpPr>
            <a:spLocks noGrp="1"/>
          </p:cNvSpPr>
          <p:nvPr>
            <p:ph idx="1"/>
          </p:nvPr>
        </p:nvSpPr>
        <p:spPr>
          <a:xfrm>
            <a:off x="295837" y="252319"/>
            <a:ext cx="5571565" cy="6054352"/>
          </a:xfrm>
        </p:spPr>
        <p:txBody>
          <a:bodyPr>
            <a:normAutofit/>
          </a:bodyPr>
          <a:lstStyle/>
          <a:p>
            <a:pPr algn="just" fontAlgn="base"/>
            <a:r>
              <a:rPr lang="es-MX" sz="2600" b="1" i="0" dirty="0">
                <a:solidFill>
                  <a:srgbClr val="21242C"/>
                </a:solidFill>
                <a:effectLst/>
                <a:highlight>
                  <a:srgbClr val="FFFFFF"/>
                </a:highlight>
                <a:latin typeface="inherit"/>
              </a:rPr>
              <a:t>Malas formas de hacer una muestra</a:t>
            </a:r>
          </a:p>
          <a:p>
            <a:pPr marL="0" indent="0" algn="just" fontAlgn="base">
              <a:buNone/>
            </a:pPr>
            <a:r>
              <a:rPr lang="es-MX" b="1" i="0" dirty="0">
                <a:solidFill>
                  <a:srgbClr val="21242C"/>
                </a:solidFill>
                <a:effectLst/>
                <a:highlight>
                  <a:srgbClr val="FFFFFF"/>
                </a:highlight>
                <a:latin typeface="inherit"/>
              </a:rPr>
              <a:t>Muestra de conveniencia</a:t>
            </a:r>
            <a:r>
              <a:rPr lang="es-MX" b="0" i="0" dirty="0">
                <a:solidFill>
                  <a:srgbClr val="21242C"/>
                </a:solidFill>
                <a:effectLst/>
                <a:highlight>
                  <a:srgbClr val="FFFFFF"/>
                </a:highlight>
                <a:latin typeface="Lato" panose="020F0502020204030203" pitchFamily="34" charset="0"/>
              </a:rPr>
              <a:t>:</a:t>
            </a:r>
          </a:p>
          <a:p>
            <a:pPr marL="0" indent="0" algn="just" fontAlgn="base">
              <a:buNone/>
            </a:pPr>
            <a:r>
              <a:rPr lang="es-MX" dirty="0">
                <a:solidFill>
                  <a:srgbClr val="21242C"/>
                </a:solidFill>
                <a:highlight>
                  <a:srgbClr val="FFFFFF"/>
                </a:highlight>
                <a:latin typeface="Lato" panose="020F0502020204030203" pitchFamily="34" charset="0"/>
              </a:rPr>
              <a:t>E</a:t>
            </a:r>
            <a:r>
              <a:rPr lang="es-MX" b="0" i="0" dirty="0">
                <a:solidFill>
                  <a:srgbClr val="21242C"/>
                </a:solidFill>
                <a:effectLst/>
                <a:highlight>
                  <a:srgbClr val="FFFFFF"/>
                </a:highlight>
                <a:latin typeface="Lato" panose="020F0502020204030203" pitchFamily="34" charset="0"/>
              </a:rPr>
              <a:t>l investigador selecciona una muestra que está fácilmente disponible de alguna manera no aleatoria.</a:t>
            </a:r>
          </a:p>
          <a:p>
            <a:pPr marL="0" indent="0" algn="just" fontAlgn="base">
              <a:buNone/>
            </a:pPr>
            <a:r>
              <a:rPr lang="es-MX" b="1" i="0" dirty="0">
                <a:solidFill>
                  <a:srgbClr val="21242C"/>
                </a:solidFill>
                <a:effectLst/>
                <a:highlight>
                  <a:srgbClr val="FFFFFF"/>
                </a:highlight>
                <a:latin typeface="inherit"/>
              </a:rPr>
              <a:t>Muestra de respuesta voluntaria:</a:t>
            </a:r>
            <a:r>
              <a:rPr lang="es-MX" b="0" i="0" dirty="0">
                <a:solidFill>
                  <a:srgbClr val="21242C"/>
                </a:solidFill>
                <a:effectLst/>
                <a:highlight>
                  <a:srgbClr val="FFFFFF"/>
                </a:highlight>
                <a:latin typeface="Lato" panose="020F0502020204030203" pitchFamily="34" charset="0"/>
              </a:rPr>
              <a:t> </a:t>
            </a:r>
          </a:p>
          <a:p>
            <a:pPr marL="0" indent="0" algn="just" fontAlgn="base">
              <a:buNone/>
            </a:pPr>
            <a:r>
              <a:rPr lang="es-MX" dirty="0">
                <a:solidFill>
                  <a:srgbClr val="21242C"/>
                </a:solidFill>
                <a:highlight>
                  <a:srgbClr val="FFFFFF"/>
                </a:highlight>
                <a:latin typeface="Lato" panose="020F0502020204030203" pitchFamily="34" charset="0"/>
              </a:rPr>
              <a:t>E</a:t>
            </a:r>
            <a:r>
              <a:rPr lang="es-MX" b="0" i="0" dirty="0">
                <a:solidFill>
                  <a:srgbClr val="21242C"/>
                </a:solidFill>
                <a:effectLst/>
                <a:highlight>
                  <a:srgbClr val="FFFFFF"/>
                </a:highlight>
                <a:latin typeface="Lato" panose="020F0502020204030203" pitchFamily="34" charset="0"/>
              </a:rPr>
              <a:t>l investigador hace una solicitud a los miembros de una población para que se unan a la muestra, y las personas deciden si participan o no.</a:t>
            </a:r>
          </a:p>
          <a:p>
            <a:pPr algn="just"/>
            <a:endParaRPr lang="es-MX" dirty="0"/>
          </a:p>
        </p:txBody>
      </p:sp>
      <p:sp>
        <p:nvSpPr>
          <p:cNvPr id="4" name="Marcador de contenido 2">
            <a:extLst>
              <a:ext uri="{FF2B5EF4-FFF2-40B4-BE49-F238E27FC236}">
                <a16:creationId xmlns:a16="http://schemas.microsoft.com/office/drawing/2014/main" id="{A78E9CED-33A2-47FA-F18F-B0D4263C4FA8}"/>
              </a:ext>
            </a:extLst>
          </p:cNvPr>
          <p:cNvSpPr txBox="1">
            <a:spLocks/>
          </p:cNvSpPr>
          <p:nvPr/>
        </p:nvSpPr>
        <p:spPr>
          <a:xfrm>
            <a:off x="6324600" y="252319"/>
            <a:ext cx="5836023" cy="6484657"/>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fontAlgn="base"/>
            <a:r>
              <a:rPr lang="es-MX" b="1" i="0" dirty="0">
                <a:solidFill>
                  <a:srgbClr val="21242C"/>
                </a:solidFill>
                <a:effectLst/>
                <a:highlight>
                  <a:srgbClr val="FFFFFF"/>
                </a:highlight>
                <a:latin typeface="inherit"/>
              </a:rPr>
              <a:t>Buenas formas de hacer una muestra</a:t>
            </a:r>
          </a:p>
          <a:p>
            <a:pPr marL="0" indent="0" algn="l" fontAlgn="base">
              <a:buNone/>
            </a:pPr>
            <a:r>
              <a:rPr lang="es-MX" b="1" i="0" dirty="0">
                <a:solidFill>
                  <a:srgbClr val="21242C"/>
                </a:solidFill>
                <a:effectLst/>
                <a:highlight>
                  <a:srgbClr val="FFFFFF"/>
                </a:highlight>
                <a:latin typeface="inherit"/>
              </a:rPr>
              <a:t>Muestra aleatoria simple:</a:t>
            </a:r>
            <a:r>
              <a:rPr lang="es-MX" b="0" i="0" dirty="0">
                <a:solidFill>
                  <a:srgbClr val="21242C"/>
                </a:solidFill>
                <a:effectLst/>
                <a:highlight>
                  <a:srgbClr val="FFFFFF"/>
                </a:highlight>
                <a:latin typeface="Lato" panose="020F0502020204030203" pitchFamily="34" charset="0"/>
              </a:rPr>
              <a:t> cada miembro y conjunto de miembros tienen una probabilidad igual de ser incluidos en la muestra. Se necesita usar la tecnología, generadores de números aleatorios, o algún otro tipo de proceso de azar para obtener una muestra aleatoria simple.</a:t>
            </a:r>
          </a:p>
          <a:p>
            <a:pPr marL="0" indent="0" algn="l" fontAlgn="base">
              <a:buNone/>
            </a:pPr>
            <a:r>
              <a:rPr lang="es-MX" b="1" i="0" dirty="0">
                <a:solidFill>
                  <a:srgbClr val="21242C"/>
                </a:solidFill>
                <a:effectLst/>
                <a:highlight>
                  <a:srgbClr val="FFFFFF"/>
                </a:highlight>
                <a:latin typeface="inherit"/>
              </a:rPr>
              <a:t>Muestra aleatoria estratificada:</a:t>
            </a:r>
            <a:r>
              <a:rPr lang="es-MX" b="0" i="0" dirty="0">
                <a:solidFill>
                  <a:srgbClr val="21242C"/>
                </a:solidFill>
                <a:effectLst/>
                <a:highlight>
                  <a:srgbClr val="FFFFFF"/>
                </a:highlight>
                <a:latin typeface="Lato" panose="020F0502020204030203" pitchFamily="34" charset="0"/>
              </a:rPr>
              <a:t> primero se divide la población en grupos. La muestra general se compone de algunos miembros de cada grupo. Los miembros de cada grupo se eligen al azar.</a:t>
            </a:r>
          </a:p>
          <a:p>
            <a:pPr marL="0" indent="0" algn="l" fontAlgn="base">
              <a:buNone/>
            </a:pPr>
            <a:r>
              <a:rPr lang="es-MX" b="1" i="0" dirty="0">
                <a:solidFill>
                  <a:srgbClr val="21242C"/>
                </a:solidFill>
                <a:effectLst/>
                <a:highlight>
                  <a:srgbClr val="FFFFFF"/>
                </a:highlight>
                <a:latin typeface="inherit"/>
              </a:rPr>
              <a:t>Muestra aleatoria por clústeres:</a:t>
            </a:r>
            <a:r>
              <a:rPr lang="es-MX" b="0" i="0" dirty="0">
                <a:solidFill>
                  <a:srgbClr val="21242C"/>
                </a:solidFill>
                <a:effectLst/>
                <a:highlight>
                  <a:srgbClr val="FFFFFF"/>
                </a:highlight>
                <a:latin typeface="Lato" panose="020F0502020204030203" pitchFamily="34" charset="0"/>
              </a:rPr>
              <a:t> primero se divide la población en grupos. La muestra global consta de todos los miembros de algunos de los grupos. Los grupos se seleccionan aleatoriamente.</a:t>
            </a:r>
          </a:p>
          <a:p>
            <a:pPr marL="0" indent="0" algn="l" fontAlgn="base">
              <a:buNone/>
            </a:pPr>
            <a:r>
              <a:rPr lang="es-MX" b="1" i="0" dirty="0">
                <a:solidFill>
                  <a:srgbClr val="21242C"/>
                </a:solidFill>
                <a:effectLst/>
                <a:highlight>
                  <a:srgbClr val="FFFFFF"/>
                </a:highlight>
                <a:latin typeface="Lato" panose="020F0502020204030203" pitchFamily="34" charset="0"/>
              </a:rPr>
              <a:t>Muestra aleatoria sistemática:</a:t>
            </a:r>
            <a:r>
              <a:rPr lang="es-MX" b="0" i="0" dirty="0">
                <a:solidFill>
                  <a:srgbClr val="21242C"/>
                </a:solidFill>
                <a:effectLst/>
                <a:highlight>
                  <a:srgbClr val="FFFFFF"/>
                </a:highlight>
                <a:latin typeface="Lato" panose="020F0502020204030203" pitchFamily="34" charset="0"/>
              </a:rPr>
              <a:t> se pone en cierto orden a los miembros de la población. Se selecciona al azar un punto de partida y se elige a cada </a:t>
            </a:r>
            <a:r>
              <a:rPr lang="es-MX" b="0" i="0" dirty="0">
                <a:solidFill>
                  <a:srgbClr val="21242C"/>
                </a:solidFill>
                <a:effectLst/>
                <a:highlight>
                  <a:srgbClr val="FFFFFF"/>
                </a:highlight>
                <a:latin typeface="inherit"/>
              </a:rPr>
              <a:t>20 </a:t>
            </a:r>
            <a:r>
              <a:rPr lang="es-MX" b="0" i="0" baseline="30000" dirty="0" err="1">
                <a:solidFill>
                  <a:srgbClr val="21242C"/>
                </a:solidFill>
                <a:effectLst/>
                <a:highlight>
                  <a:srgbClr val="FFFFFF"/>
                </a:highlight>
                <a:latin typeface="inherit"/>
              </a:rPr>
              <a:t>mo</a:t>
            </a:r>
            <a:r>
              <a:rPr lang="es-MX" b="0" i="0" dirty="0">
                <a:solidFill>
                  <a:srgbClr val="21242C"/>
                </a:solidFill>
                <a:effectLst/>
                <a:highlight>
                  <a:srgbClr val="FFFFFF"/>
                </a:highlight>
                <a:latin typeface="inherit"/>
              </a:rPr>
              <a:t> </a:t>
            </a:r>
            <a:r>
              <a:rPr lang="es-MX" b="0" i="0" dirty="0">
                <a:solidFill>
                  <a:srgbClr val="21242C"/>
                </a:solidFill>
                <a:effectLst/>
                <a:highlight>
                  <a:srgbClr val="FFFFFF"/>
                </a:highlight>
                <a:latin typeface="Lato" panose="020F0502020204030203" pitchFamily="34" charset="0"/>
              </a:rPr>
              <a:t>miembro como parte de la muestra.</a:t>
            </a:r>
          </a:p>
          <a:p>
            <a:pPr algn="just"/>
            <a:endParaRPr lang="es-MX" dirty="0"/>
          </a:p>
        </p:txBody>
      </p:sp>
    </p:spTree>
    <p:extLst>
      <p:ext uri="{BB962C8B-B14F-4D97-AF65-F5344CB8AC3E}">
        <p14:creationId xmlns:p14="http://schemas.microsoft.com/office/powerpoint/2010/main" val="2877535303"/>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7775</TotalTime>
  <Words>1003</Words>
  <Application>Microsoft Office PowerPoint</Application>
  <PresentationFormat>Panorámica</PresentationFormat>
  <Paragraphs>48</Paragraphs>
  <Slides>30</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30</vt:i4>
      </vt:variant>
    </vt:vector>
  </HeadingPairs>
  <TitlesOfParts>
    <vt:vector size="37" baseType="lpstr">
      <vt:lpstr>Aptos</vt:lpstr>
      <vt:lpstr>Aptos Display</vt:lpstr>
      <vt:lpstr>Arial</vt:lpstr>
      <vt:lpstr>Helvetica Neue</vt:lpstr>
      <vt:lpstr>inherit</vt:lpstr>
      <vt:lpstr>Lato</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¿Qué son los métodos de muestreo?</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Intervalos de Confianza con R</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Carlos Iturbe Gil</dc:creator>
  <cp:lastModifiedBy>Carlos Iturbe Gil</cp:lastModifiedBy>
  <cp:revision>37</cp:revision>
  <dcterms:created xsi:type="dcterms:W3CDTF">2024-07-26T20:10:10Z</dcterms:created>
  <dcterms:modified xsi:type="dcterms:W3CDTF">2024-08-01T05:45:48Z</dcterms:modified>
</cp:coreProperties>
</file>

<file path=docProps/thumbnail.jpeg>
</file>